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8CE4CD-929C-471F-B5DA-A18BCF103D22}" v="8" dt="2026-10-13T17:40:49.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1390" autoAdjust="0"/>
    <p:restoredTop sz="94660"/>
  </p:normalViewPr>
  <p:slideViewPr>
    <p:cSldViewPr snapToGrid="0">
      <p:cViewPr>
        <p:scale>
          <a:sx n="100" d="100"/>
          <a:sy n="100" d="100"/>
        </p:scale>
        <p:origin x="1420"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ci Maxwell" userId="9f5da072767a10a9" providerId="LiveId" clId="{C475B77A-AAE1-4633-BAB2-101B42764D66}"/>
    <pc:docChg chg="undo custSel modSld">
      <pc:chgData name="Nicci Maxwell" userId="9f5da072767a10a9" providerId="LiveId" clId="{C475B77A-AAE1-4633-BAB2-101B42764D66}" dt="2026-10-13T17:46:34.879" v="2524" actId="20577"/>
      <pc:docMkLst>
        <pc:docMk/>
      </pc:docMkLst>
      <pc:sldChg chg="delSp modSp mod">
        <pc:chgData name="Nicci Maxwell" userId="9f5da072767a10a9" providerId="LiveId" clId="{C475B77A-AAE1-4633-BAB2-101B42764D66}" dt="2026-10-13T17:46:34.879" v="2524" actId="20577"/>
        <pc:sldMkLst>
          <pc:docMk/>
          <pc:sldMk cId="737836456" sldId="257"/>
        </pc:sldMkLst>
        <pc:spChg chg="mod">
          <ac:chgData name="Nicci Maxwell" userId="9f5da072767a10a9" providerId="LiveId" clId="{C475B77A-AAE1-4633-BAB2-101B42764D66}" dt="2026-10-13T17:45:06.161" v="2500" actId="20577"/>
          <ac:spMkLst>
            <pc:docMk/>
            <pc:sldMk cId="737836456" sldId="257"/>
            <ac:spMk id="2" creationId="{6A991FF9-4221-6361-85E6-AC1DEF20AE30}"/>
          </ac:spMkLst>
        </pc:spChg>
        <pc:spChg chg="mod">
          <ac:chgData name="Nicci Maxwell" userId="9f5da072767a10a9" providerId="LiveId" clId="{C475B77A-AAE1-4633-BAB2-101B42764D66}" dt="2026-10-13T17:41:28.405" v="2273" actId="553"/>
          <ac:spMkLst>
            <pc:docMk/>
            <pc:sldMk cId="737836456" sldId="257"/>
            <ac:spMk id="3" creationId="{9FF4FB92-3921-C15C-AA09-A451E784A659}"/>
          </ac:spMkLst>
        </pc:spChg>
        <pc:spChg chg="mod">
          <ac:chgData name="Nicci Maxwell" userId="9f5da072767a10a9" providerId="LiveId" clId="{C475B77A-AAE1-4633-BAB2-101B42764D66}" dt="2026-10-13T17:46:34.879" v="2524" actId="20577"/>
          <ac:spMkLst>
            <pc:docMk/>
            <pc:sldMk cId="737836456" sldId="257"/>
            <ac:spMk id="4" creationId="{C2C6C3DA-327B-1A2B-7958-5284873C6201}"/>
          </ac:spMkLst>
        </pc:spChg>
        <pc:spChg chg="mod">
          <ac:chgData name="Nicci Maxwell" userId="9f5da072767a10a9" providerId="LiveId" clId="{C475B77A-AAE1-4633-BAB2-101B42764D66}" dt="2026-10-13T17:46:12.289" v="2513" actId="1035"/>
          <ac:spMkLst>
            <pc:docMk/>
            <pc:sldMk cId="737836456" sldId="257"/>
            <ac:spMk id="5" creationId="{DCACA22C-96CE-F2F4-B519-7CE426FB5ED4}"/>
          </ac:spMkLst>
        </pc:spChg>
        <pc:spChg chg="del mod">
          <ac:chgData name="Nicci Maxwell" userId="9f5da072767a10a9" providerId="LiveId" clId="{C475B77A-AAE1-4633-BAB2-101B42764D66}" dt="2026-10-13T17:19:28.251" v="1243" actId="478"/>
          <ac:spMkLst>
            <pc:docMk/>
            <pc:sldMk cId="737836456" sldId="257"/>
            <ac:spMk id="12" creationId="{7DDC6C11-4252-0796-E00D-4E29B88CAF39}"/>
          </ac:spMkLst>
        </pc:spChg>
        <pc:picChg chg="del">
          <ac:chgData name="Nicci Maxwell" userId="9f5da072767a10a9" providerId="LiveId" clId="{C475B77A-AAE1-4633-BAB2-101B42764D66}" dt="2026-10-13T17:09:45.751" v="595" actId="478"/>
          <ac:picMkLst>
            <pc:docMk/>
            <pc:sldMk cId="737836456" sldId="257"/>
            <ac:picMk id="9" creationId="{3773FCE4-758B-D5C1-2DFB-766C5CAFB80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4105562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3960553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53956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2230362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979635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1705664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1868150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693261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377340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1943596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0C7897-1E1A-4980-83E4-77AD8FA110FE}" type="datetimeFigureOut">
              <a:rPr lang="en-GB" smtClean="0"/>
              <a:t>13/10/2026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C681E60-2E01-44A2-ADB8-8D10679622FF}" type="slidenum">
              <a:rPr lang="en-GB" smtClean="0"/>
              <a:t>‹#›</a:t>
            </a:fld>
            <a:endParaRPr lang="en-GB" dirty="0"/>
          </a:p>
        </p:txBody>
      </p:sp>
    </p:spTree>
    <p:extLst>
      <p:ext uri="{BB962C8B-B14F-4D97-AF65-F5344CB8AC3E}">
        <p14:creationId xmlns:p14="http://schemas.microsoft.com/office/powerpoint/2010/main" val="224924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10C7897-1E1A-4980-83E4-77AD8FA110FE}" type="datetimeFigureOut">
              <a:rPr lang="en-GB" smtClean="0"/>
              <a:t>13/10/2026</a:t>
            </a:fld>
            <a:endParaRPr lang="en-GB"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C681E60-2E01-44A2-ADB8-8D10679622FF}" type="slidenum">
              <a:rPr lang="en-GB" smtClean="0"/>
              <a:t>‹#›</a:t>
            </a:fld>
            <a:endParaRPr lang="en-GB" dirty="0"/>
          </a:p>
        </p:txBody>
      </p:sp>
    </p:spTree>
    <p:extLst>
      <p:ext uri="{BB962C8B-B14F-4D97-AF65-F5344CB8AC3E}">
        <p14:creationId xmlns:p14="http://schemas.microsoft.com/office/powerpoint/2010/main" val="23854192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991FF9-4221-6361-85E6-AC1DEF20AE30}"/>
              </a:ext>
            </a:extLst>
          </p:cNvPr>
          <p:cNvSpPr txBox="1"/>
          <p:nvPr/>
        </p:nvSpPr>
        <p:spPr>
          <a:xfrm>
            <a:off x="292100" y="850603"/>
            <a:ext cx="3105151" cy="8248412"/>
          </a:xfrm>
          <a:prstGeom prst="rect">
            <a:avLst/>
          </a:prstGeom>
          <a:noFill/>
        </p:spPr>
        <p:txBody>
          <a:bodyPr wrap="square" rtlCol="0">
            <a:spAutoFit/>
          </a:bodyPr>
          <a:lstStyle/>
          <a:p>
            <a:r>
              <a:rPr lang="en-GB" sz="1000" dirty="0"/>
              <a:t>Dear family and friends</a:t>
            </a:r>
          </a:p>
          <a:p>
            <a:endParaRPr lang="en-US" sz="1000" dirty="0"/>
          </a:p>
          <a:p>
            <a:r>
              <a:rPr lang="en-US" sz="1000" dirty="0"/>
              <a:t>First, a big thank you to those who prayed or got in touch around 22nd September when the South Sudan parliament was dissolved for the coming general election. We are so thankful that things seemed to go reasonably smoothly. There was a very large military presence on the streets but no major incidents. </a:t>
            </a:r>
            <a:br>
              <a:rPr lang="en-US" sz="1000" dirty="0"/>
            </a:br>
            <a:endParaRPr lang="en-US" sz="1000" dirty="0"/>
          </a:p>
          <a:p>
            <a:r>
              <a:rPr lang="en-US" sz="1000" dirty="0"/>
              <a:t>The increased military presence is likely to continue until after the election which is scheduled for 22 December. At the moment, we seem to be lacking several crucial steps needed to hold an election, including voter registration, but it is still planned to go ahead. The majority of my friends and colleagues, both expats and nationals, are planning their departures from South Sudan by mid-December, just in case! </a:t>
            </a:r>
          </a:p>
          <a:p>
            <a:endParaRPr lang="en-US" sz="1000" dirty="0"/>
          </a:p>
          <a:p>
            <a:r>
              <a:rPr lang="en-US" sz="1000" dirty="0"/>
              <a:t>My life and work have continued very much as normal since returning from my unscheduled stop in the UK in August. I am feeling much better than I have for at least the past 7 or 8 months  - partly due to the treatment I received but also the reduction in worry about my symptoms! </a:t>
            </a:r>
          </a:p>
          <a:p>
            <a:endParaRPr lang="en-US" sz="1000" dirty="0"/>
          </a:p>
          <a:p>
            <a:r>
              <a:rPr lang="en-US" sz="1000" dirty="0"/>
              <a:t>Al Sabbah is busy! Our ward hasn't had an empty bed for weeks and most days we have had at least 40-50 patients which makes for some pretty exhausting working days. Oxygen and electricity remain our biggest daily challenges. The new solar plant which could really help us hasn’t been paid for so the contractor is, understandably, withholding some of the final steps in getting it fully functional.</a:t>
            </a:r>
          </a:p>
          <a:p>
            <a:endParaRPr lang="en-US" sz="1000" dirty="0"/>
          </a:p>
          <a:p>
            <a:r>
              <a:rPr lang="en-US" sz="1000" dirty="0" err="1"/>
              <a:t>Gorom</a:t>
            </a:r>
            <a:r>
              <a:rPr lang="en-US" sz="1000" dirty="0"/>
              <a:t> is becoming much harder for the refugees. Food distributions have stopped completely until at least the new year and the people are struggling. Funding for the health work is also extremely tight with most requests for specialist medications or referrals being denied due to lack of funds. It makes caring for some of our more challenging patients very difficult indeed and the health team are often the ones who bear the brunt of the refugees’ anger and frustration.</a:t>
            </a:r>
          </a:p>
          <a:p>
            <a:endParaRPr lang="en-US" sz="1000" dirty="0"/>
          </a:p>
          <a:p>
            <a:r>
              <a:rPr lang="en-US" sz="1000" dirty="0"/>
              <a:t>My Thursdays at </a:t>
            </a:r>
            <a:r>
              <a:rPr lang="en-US" sz="1000" dirty="0" err="1"/>
              <a:t>Usratuna</a:t>
            </a:r>
            <a:r>
              <a:rPr lang="en-US" sz="1000" dirty="0"/>
              <a:t> continue to provide lots of joy alongside some interesting and challenging clinical work. Our recent outreach clinic with the neurosurgical team from Cure Hospital in Uganda seems to have been successful and we have already sent 11 children for urgent surgical procedures with another 15 or so awaiting slightly less urgent referrals in the coming weeks.</a:t>
            </a:r>
          </a:p>
          <a:p>
            <a:endParaRPr lang="en-US" sz="1000" dirty="0"/>
          </a:p>
        </p:txBody>
      </p:sp>
      <p:sp>
        <p:nvSpPr>
          <p:cNvPr id="3" name="TextBox 2">
            <a:extLst>
              <a:ext uri="{FF2B5EF4-FFF2-40B4-BE49-F238E27FC236}">
                <a16:creationId xmlns:a16="http://schemas.microsoft.com/office/drawing/2014/main" id="{9FF4FB92-3921-C15C-AA09-A451E784A659}"/>
              </a:ext>
            </a:extLst>
          </p:cNvPr>
          <p:cNvSpPr txBox="1"/>
          <p:nvPr/>
        </p:nvSpPr>
        <p:spPr>
          <a:xfrm>
            <a:off x="3460750" y="850603"/>
            <a:ext cx="3139825" cy="4924425"/>
          </a:xfrm>
          <a:prstGeom prst="rect">
            <a:avLst/>
          </a:prstGeom>
          <a:noFill/>
        </p:spPr>
        <p:txBody>
          <a:bodyPr wrap="square" rtlCol="0">
            <a:spAutoFit/>
          </a:bodyPr>
          <a:lstStyle/>
          <a:p>
            <a:r>
              <a:rPr lang="en-US" sz="1000" dirty="0"/>
              <a:t>Socially, we are a little more restricted than we have been due to the current security situation. Evenings out are becoming more risky, but I can still get to church over the weekend, although our journey there is sometimes rather circuitous to avoid places where the driver knows we are likely to be stopped and (indirectly) asked for money by people in uniform. </a:t>
            </a:r>
            <a:endParaRPr lang="en-GB" sz="1000" dirty="0"/>
          </a:p>
          <a:p>
            <a:endParaRPr lang="en-US" sz="1000" dirty="0"/>
          </a:p>
          <a:p>
            <a:r>
              <a:rPr lang="en-US" sz="1000" dirty="0"/>
              <a:t>I have just over two weeks until the start of home assignment and I'm feeling hopelessly under-prepared! In addition to preparing for home assignment, I  still have lots of work commitments and other things to do in the next fortnight to ensure all my work roles will be covered and hopefully thrive in my absence. </a:t>
            </a:r>
            <a:br>
              <a:rPr lang="en-US" sz="1000" dirty="0"/>
            </a:br>
            <a:endParaRPr lang="en-US" sz="1000" dirty="0"/>
          </a:p>
          <a:p>
            <a:r>
              <a:rPr lang="en-US" sz="1000" dirty="0"/>
              <a:t>I hope to see some of you during home assignment. I was hoping for a more restful trip this year, but I seem to have failed to achieve that - no free weekends and roughly two church visits per week over and above the various other meetings and appointments! I can't squeeze in any more work but if you're a friend who wants to catch up socially, let's see what we can fit in....although I might be asking you to come to where I am rather than adding to the very large number of miles that I will be driving! </a:t>
            </a:r>
          </a:p>
          <a:p>
            <a:br>
              <a:rPr lang="en-US" sz="1000" dirty="0"/>
            </a:br>
            <a:r>
              <a:rPr lang="en-US" sz="1000" dirty="0"/>
              <a:t>Thank you for your ongoing support!</a:t>
            </a:r>
          </a:p>
          <a:p>
            <a:endParaRPr lang="en-GB" sz="1000" dirty="0"/>
          </a:p>
          <a:p>
            <a:r>
              <a:rPr lang="en-GB" sz="1000" dirty="0"/>
              <a:t>Much love to you all,</a:t>
            </a:r>
          </a:p>
          <a:p>
            <a:r>
              <a:rPr lang="en-GB" sz="1400" b="1" dirty="0">
                <a:latin typeface="Blackadder ITC" panose="04020505051007020D02" pitchFamily="82" charset="0"/>
              </a:rPr>
              <a:t>Nicci</a:t>
            </a:r>
            <a:endParaRPr lang="en-GB" sz="1400" dirty="0">
              <a:latin typeface="Blackadder ITC" panose="04020505051007020D02" pitchFamily="82" charset="0"/>
            </a:endParaRPr>
          </a:p>
        </p:txBody>
      </p:sp>
      <p:sp>
        <p:nvSpPr>
          <p:cNvPr id="4" name="TextBox 3">
            <a:extLst>
              <a:ext uri="{FF2B5EF4-FFF2-40B4-BE49-F238E27FC236}">
                <a16:creationId xmlns:a16="http://schemas.microsoft.com/office/drawing/2014/main" id="{C2C6C3DA-327B-1A2B-7958-5284873C6201}"/>
              </a:ext>
            </a:extLst>
          </p:cNvPr>
          <p:cNvSpPr txBox="1"/>
          <p:nvPr/>
        </p:nvSpPr>
        <p:spPr>
          <a:xfrm>
            <a:off x="292100" y="247650"/>
            <a:ext cx="6337300" cy="461665"/>
          </a:xfrm>
          <a:prstGeom prst="rect">
            <a:avLst/>
          </a:prstGeom>
          <a:noFill/>
        </p:spPr>
        <p:txBody>
          <a:bodyPr wrap="square" rtlCol="0">
            <a:spAutoFit/>
          </a:bodyPr>
          <a:lstStyle/>
          <a:p>
            <a:pPr algn="ctr"/>
            <a:r>
              <a:rPr lang="en-GB" sz="2400" b="1" dirty="0"/>
              <a:t>Nicci’s update </a:t>
            </a:r>
            <a:r>
              <a:rPr lang="en-GB" sz="2400" b="1"/>
              <a:t>– October </a:t>
            </a:r>
            <a:r>
              <a:rPr lang="en-GB" sz="2400" b="1" dirty="0"/>
              <a:t>2026</a:t>
            </a:r>
          </a:p>
        </p:txBody>
      </p:sp>
      <p:sp>
        <p:nvSpPr>
          <p:cNvPr id="5" name="TextBox 4">
            <a:extLst>
              <a:ext uri="{FF2B5EF4-FFF2-40B4-BE49-F238E27FC236}">
                <a16:creationId xmlns:a16="http://schemas.microsoft.com/office/drawing/2014/main" id="{DCACA22C-96CE-F2F4-B519-7CE426FB5ED4}"/>
              </a:ext>
            </a:extLst>
          </p:cNvPr>
          <p:cNvSpPr txBox="1"/>
          <p:nvPr/>
        </p:nvSpPr>
        <p:spPr>
          <a:xfrm>
            <a:off x="3460750" y="5626666"/>
            <a:ext cx="3139825" cy="3939540"/>
          </a:xfrm>
          <a:prstGeom prst="rect">
            <a:avLst/>
          </a:prstGeom>
          <a:noFill/>
        </p:spPr>
        <p:txBody>
          <a:bodyPr wrap="square" rtlCol="0">
            <a:spAutoFit/>
          </a:bodyPr>
          <a:lstStyle/>
          <a:p>
            <a:r>
              <a:rPr lang="en-GB" sz="1000" b="1" i="1" u="sng" dirty="0"/>
              <a:t>For your prayers</a:t>
            </a:r>
            <a:endParaRPr lang="en-GB" sz="1000" i="1" dirty="0"/>
          </a:p>
          <a:p>
            <a:endParaRPr lang="en-GB" sz="1000" i="1" dirty="0"/>
          </a:p>
          <a:p>
            <a:r>
              <a:rPr lang="en-GB" sz="1000" b="1" i="1" dirty="0"/>
              <a:t>Give thanks for:</a:t>
            </a:r>
            <a:endParaRPr lang="en-GB" sz="1000" i="1" dirty="0"/>
          </a:p>
          <a:p>
            <a:pPr marL="171450" indent="-171450">
              <a:buFontTx/>
              <a:buChar char="-"/>
            </a:pPr>
            <a:r>
              <a:rPr lang="en-GB" sz="1000" i="1" dirty="0"/>
              <a:t>the dedicated staff at Al Sabbah who continue to work without regular pay. </a:t>
            </a:r>
          </a:p>
          <a:p>
            <a:pPr marL="171450" indent="-171450">
              <a:buFontTx/>
              <a:buChar char="-"/>
            </a:pPr>
            <a:r>
              <a:rPr lang="en-GB" sz="1000" i="1" dirty="0"/>
              <a:t>an uneventful dissolution of parliament ahead of the coming election.</a:t>
            </a:r>
          </a:p>
          <a:p>
            <a:pPr marL="171450" indent="-171450">
              <a:buFontTx/>
              <a:buChar char="-"/>
            </a:pPr>
            <a:r>
              <a:rPr lang="en-GB" sz="1000" i="1" dirty="0"/>
              <a:t>a new medical officer who has recently started work on the neonatal unit.</a:t>
            </a:r>
          </a:p>
          <a:p>
            <a:pPr marL="171450" indent="-171450">
              <a:buFontTx/>
              <a:buChar char="-"/>
            </a:pPr>
            <a:r>
              <a:rPr lang="en-GB" sz="1000" i="1" dirty="0"/>
              <a:t>a significant improvement in my health since August.</a:t>
            </a:r>
          </a:p>
          <a:p>
            <a:pPr marL="171450" indent="-171450">
              <a:buFontTx/>
              <a:buChar char="-"/>
            </a:pPr>
            <a:r>
              <a:rPr lang="en-GB" sz="1000" i="1" dirty="0"/>
              <a:t>a bit of rain and slightly cooler temperatures - at last!</a:t>
            </a:r>
          </a:p>
          <a:p>
            <a:endParaRPr lang="en-GB" sz="1000" i="1" dirty="0"/>
          </a:p>
          <a:p>
            <a:r>
              <a:rPr lang="en-GB" sz="1000" b="1" i="1" dirty="0"/>
              <a:t>Please pray for:</a:t>
            </a:r>
          </a:p>
          <a:p>
            <a:pPr marL="171450" indent="-171450">
              <a:buFontTx/>
              <a:buChar char="-"/>
            </a:pPr>
            <a:r>
              <a:rPr lang="en-GB" sz="1000" i="1" dirty="0"/>
              <a:t>peace in South Sudan – inter-communal clashes are still occurring around the country with significant disruption and loss of lives.</a:t>
            </a:r>
          </a:p>
          <a:p>
            <a:pPr marL="171450" indent="-171450">
              <a:buFontTx/>
              <a:buChar char="-"/>
            </a:pPr>
            <a:r>
              <a:rPr lang="en-GB" sz="1000" i="1" dirty="0"/>
              <a:t>the general election due on 22 December – for the preparations and the aftermath to be peaceful and the poll to be as free and fair as possible.</a:t>
            </a:r>
          </a:p>
          <a:p>
            <a:pPr marL="171450" indent="-171450">
              <a:buFontTx/>
              <a:buChar char="-"/>
            </a:pPr>
            <a:r>
              <a:rPr lang="en-GB" sz="1000" i="1" dirty="0"/>
              <a:t>all who are struggling due to the worsening economic situation, especially the </a:t>
            </a:r>
            <a:r>
              <a:rPr lang="en-GB" sz="1000" i="1" dirty="0" err="1"/>
              <a:t>Gorom</a:t>
            </a:r>
            <a:r>
              <a:rPr lang="en-GB" sz="1000" i="1" dirty="0"/>
              <a:t> refugees.</a:t>
            </a:r>
          </a:p>
          <a:p>
            <a:pPr marL="171450" indent="-171450">
              <a:buFontTx/>
              <a:buChar char="-"/>
            </a:pPr>
            <a:r>
              <a:rPr lang="en-GB" sz="1000" i="1" dirty="0"/>
              <a:t>an end to the Ebola outbreak in DRC where over 4300 people have died and that it will remain on the DRC side of the South Sudan border.</a:t>
            </a:r>
          </a:p>
          <a:p>
            <a:endParaRPr lang="en-GB" sz="1000" i="1" dirty="0"/>
          </a:p>
        </p:txBody>
      </p:sp>
    </p:spTree>
    <p:extLst>
      <p:ext uri="{BB962C8B-B14F-4D97-AF65-F5344CB8AC3E}">
        <p14:creationId xmlns:p14="http://schemas.microsoft.com/office/powerpoint/2010/main" val="7378364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1490</TotalTime>
  <Words>838</Words>
  <Application>Microsoft Office PowerPoint</Application>
  <PresentationFormat>A4 Paper (210x297 mm)</PresentationFormat>
  <Paragraphs>35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Blackadder ITC</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Nicci Maxwell</dc:creator>
  <cp:lastModifiedBy>Nicci Maxwell</cp:lastModifiedBy>
  <cp:revision>25</cp:revision>
  <dcterms:created xsi:type="dcterms:W3CDTF">2022-05-10T10:18:46Z</dcterms:created>
  <dcterms:modified xsi:type="dcterms:W3CDTF">2026-10-13T17:46:40Z</dcterms:modified>
</cp:coreProperties>
</file>